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9" r:id="rId4"/>
    <p:sldId id="266" r:id="rId5"/>
    <p:sldId id="258" r:id="rId6"/>
    <p:sldId id="267" r:id="rId7"/>
    <p:sldId id="260" r:id="rId8"/>
    <p:sldId id="261" r:id="rId9"/>
    <p:sldId id="262" r:id="rId10"/>
    <p:sldId id="263" r:id="rId11"/>
    <p:sldId id="265" r:id="rId12"/>
    <p:sldId id="264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DA33F15-F774-4368-9F2A-AABFE7A07D59}" type="datetimeFigureOut">
              <a:rPr lang="sk-SK" smtClean="0"/>
              <a:pPr/>
              <a:t>27. 10. 2017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26FFCF-BA7E-49D2-91F1-180C8E2CE70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5157192"/>
            <a:ext cx="7315200" cy="1144632"/>
          </a:xfrm>
        </p:spPr>
        <p:txBody>
          <a:bodyPr>
            <a:normAutofit/>
          </a:bodyPr>
          <a:lstStyle/>
          <a:p>
            <a:pPr algn="ctr"/>
            <a:r>
              <a:rPr lang="sk-SK" dirty="0" smtClean="0"/>
              <a:t>Zoltán Szoplák</a:t>
            </a:r>
          </a:p>
          <a:p>
            <a:pPr algn="ctr"/>
            <a:r>
              <a:rPr lang="sk-SK" dirty="0" smtClean="0"/>
              <a:t>Vedúci: doc. RNDr. Csaba T</a:t>
            </a:r>
            <a:r>
              <a:rPr lang="hu-HU" dirty="0" smtClean="0"/>
              <a:t>örök, Csc.</a:t>
            </a:r>
          </a:p>
          <a:p>
            <a:pPr algn="ctr"/>
            <a:r>
              <a:rPr lang="hu-HU" dirty="0" smtClean="0"/>
              <a:t>Konzultant: Mgr. Viliam Ka</a:t>
            </a:r>
            <a:r>
              <a:rPr lang="sk-SK" dirty="0" smtClean="0"/>
              <a:t>čala</a:t>
            </a:r>
            <a:r>
              <a:rPr lang="hu-HU" dirty="0" smtClean="0"/>
              <a:t> </a:t>
            </a:r>
            <a:endParaRPr lang="sk-SK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-243408"/>
            <a:ext cx="7992888" cy="2304256"/>
          </a:xfrm>
        </p:spPr>
        <p:txBody>
          <a:bodyPr>
            <a:normAutofit/>
          </a:bodyPr>
          <a:lstStyle/>
          <a:p>
            <a:r>
              <a:rPr lang="sk-SK" sz="3600" dirty="0" smtClean="0"/>
              <a:t>Zrýchlenie paralelného výpočtu plôch pomocou redukovaného algoritmu </a:t>
            </a:r>
            <a:r>
              <a:rPr lang="en-US" sz="3600" dirty="0" err="1" smtClean="0"/>
              <a:t>rie</a:t>
            </a:r>
            <a:r>
              <a:rPr lang="sk-SK" sz="3600" dirty="0" err="1" smtClean="0"/>
              <a:t>šenia</a:t>
            </a:r>
            <a:r>
              <a:rPr lang="sk-SK" sz="3600" dirty="0" smtClean="0"/>
              <a:t> trojdiagonálnych sústav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359169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-99392"/>
            <a:ext cx="7315200" cy="1154097"/>
          </a:xfrm>
        </p:spPr>
        <p:txBody>
          <a:bodyPr/>
          <a:lstStyle/>
          <a:p>
            <a:pPr algn="ctr"/>
            <a:r>
              <a:rPr lang="sk-SK" dirty="0" smtClean="0"/>
              <a:t>Stav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916832"/>
            <a:ext cx="7675240" cy="3899567"/>
          </a:xfrm>
        </p:spPr>
        <p:txBody>
          <a:bodyPr>
            <a:normAutofit fontScale="85000" lnSpcReduction="20000"/>
          </a:bodyPr>
          <a:lstStyle/>
          <a:p>
            <a:pPr marL="502920" indent="-457200">
              <a:buFont typeface="Wingdings" pitchFamily="2" charset="2"/>
              <a:buChar char="ü"/>
            </a:pPr>
            <a:r>
              <a:rPr lang="sk-SK" dirty="0" smtClean="0"/>
              <a:t>Osvojenie si spomínaných algoritmov a</a:t>
            </a:r>
            <a:r>
              <a:rPr lang="sk-SK" dirty="0" smtClean="0"/>
              <a:t> </a:t>
            </a:r>
            <a:r>
              <a:rPr lang="sk-SK" dirty="0" smtClean="0"/>
              <a:t>prácu s </a:t>
            </a:r>
            <a:r>
              <a:rPr lang="sk-SK" dirty="0" smtClean="0"/>
              <a:t>Cudou</a:t>
            </a:r>
          </a:p>
          <a:p>
            <a:pPr marL="502920" indent="-457200">
              <a:buFont typeface="Wingdings" pitchFamily="2" charset="2"/>
              <a:buChar char="ü"/>
            </a:pPr>
            <a:r>
              <a:rPr lang="sk-SK" dirty="0" smtClean="0"/>
              <a:t>Implementovať redukovaný algoritmus</a:t>
            </a:r>
          </a:p>
          <a:p>
            <a:pPr marL="502920" indent="-457200">
              <a:buFont typeface="Wingdings" pitchFamily="2" charset="2"/>
              <a:buChar char="Ø"/>
            </a:pPr>
            <a:endParaRPr lang="sk-SK" dirty="0" smtClean="0"/>
          </a:p>
          <a:p>
            <a:pPr marL="502920" indent="-457200">
              <a:buFont typeface="Wingdings" pitchFamily="2" charset="2"/>
              <a:buChar char="Ø"/>
            </a:pPr>
            <a:r>
              <a:rPr lang="sk-SK" dirty="0" smtClean="0"/>
              <a:t>Otestovať zrýchlenie interpolácie použitím predošlých algoritmov(doterajšie výsledky preukazujú 2,5 – 3 násobné zrýchlenie)</a:t>
            </a:r>
            <a:endParaRPr lang="sk-SK" dirty="0" smtClean="0"/>
          </a:p>
          <a:p>
            <a:pPr marL="45720" indent="0">
              <a:buNone/>
            </a:pPr>
            <a:endParaRPr lang="sk-SK" dirty="0"/>
          </a:p>
          <a:p>
            <a:pPr marL="502920" indent="-457200">
              <a:buFont typeface="Wingdings" pitchFamily="2" charset="2"/>
              <a:buChar char="Ø"/>
            </a:pPr>
            <a:r>
              <a:rPr lang="sk-SK" dirty="0" smtClean="0"/>
              <a:t>Porovnať rýchlosť  tejto metódy s existujúcimi prístupmi.</a:t>
            </a:r>
          </a:p>
          <a:p>
            <a:pPr marL="45720" indent="0">
              <a:buNone/>
            </a:pPr>
            <a:endParaRPr lang="sk-SK" dirty="0"/>
          </a:p>
          <a:p>
            <a:pPr marL="502920" indent="-457200">
              <a:buFont typeface="Wingdings" pitchFamily="2" charset="2"/>
              <a:buChar char="Ø"/>
            </a:pPr>
            <a:r>
              <a:rPr lang="sk-SK" dirty="0" smtClean="0"/>
              <a:t>Otestovanie na reálnj simulácii(podľa možnosti)</a:t>
            </a:r>
            <a:endParaRPr lang="sk-SK" dirty="0" smtClean="0"/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13343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7315200" cy="1154097"/>
          </a:xfrm>
        </p:spPr>
        <p:txBody>
          <a:bodyPr/>
          <a:lstStyle/>
          <a:p>
            <a:pPr algn="ctr"/>
            <a:r>
              <a:rPr lang="sk-SK" dirty="0" smtClean="0"/>
              <a:t>Literatúra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7624" y="2924944"/>
            <a:ext cx="7172324" cy="3468089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sk-SK" dirty="0" smtClean="0"/>
              <a:t>DE BOOR, </a:t>
            </a:r>
            <a:r>
              <a:rPr lang="sk-SK" dirty="0" err="1" smtClean="0"/>
              <a:t>Carl</a:t>
            </a:r>
            <a:r>
              <a:rPr lang="sk-SK" dirty="0" smtClean="0"/>
              <a:t>:  </a:t>
            </a:r>
            <a:r>
              <a:rPr lang="sk-SK" dirty="0" err="1" smtClean="0"/>
              <a:t>Bicubic</a:t>
            </a:r>
            <a:r>
              <a:rPr lang="sk-SK" dirty="0" smtClean="0"/>
              <a:t> </a:t>
            </a:r>
            <a:r>
              <a:rPr lang="sk-SK" dirty="0" err="1" smtClean="0"/>
              <a:t>Spline</a:t>
            </a:r>
            <a:r>
              <a:rPr lang="sk-SK" dirty="0" smtClean="0"/>
              <a:t> </a:t>
            </a:r>
            <a:r>
              <a:rPr lang="sk-SK" dirty="0" err="1" smtClean="0"/>
              <a:t>Interpolation</a:t>
            </a:r>
            <a:r>
              <a:rPr lang="sk-SK" dirty="0" smtClean="0"/>
              <a:t> </a:t>
            </a:r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r>
              <a:rPr lang="sk-SK" dirty="0"/>
              <a:t>AUSTIN, Travis; BERNDT, Markus; MOULTON, Davis: A Memory efficient parallel tridiagonal </a:t>
            </a:r>
            <a:r>
              <a:rPr lang="sk-SK" dirty="0" smtClean="0"/>
              <a:t>solver </a:t>
            </a:r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r>
              <a:rPr lang="en-US" dirty="0"/>
              <a:t>Cs. TÖRÖK: Speedup of interpolating spline construction, to appear.</a:t>
            </a:r>
            <a:endParaRPr lang="sk-SK" dirty="0" smtClean="0"/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r>
              <a:rPr lang="fr-FR" dirty="0"/>
              <a:t>CUDA </a:t>
            </a:r>
            <a:r>
              <a:rPr lang="fr-FR" dirty="0" err="1"/>
              <a:t>Toolkit</a:t>
            </a:r>
            <a:r>
              <a:rPr lang="fr-FR" dirty="0"/>
              <a:t> Documentation: http://docs.nvidia.com/cuda/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363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621" y="3501008"/>
            <a:ext cx="8862864" cy="1154097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i</a:t>
            </a:r>
            <a:r>
              <a:rPr lang="sk-SK" dirty="0" smtClean="0"/>
              <a:t>f(mateNejakeOtazky</a:t>
            </a:r>
            <a:r>
              <a:rPr lang="sk-SK" dirty="0" smtClean="0"/>
              <a:t>)</a:t>
            </a:r>
            <a:r>
              <a:rPr lang="en-US" dirty="0" smtClean="0"/>
              <a:t>{</a:t>
            </a:r>
            <a:br>
              <a:rPr lang="en-US" dirty="0" smtClean="0"/>
            </a:br>
            <a:r>
              <a:rPr lang="sk-SK" dirty="0" smtClean="0"/>
              <a:t>cout  &lt;&lt; </a:t>
            </a:r>
            <a:r>
              <a:rPr lang="en-US" dirty="0"/>
              <a:t>” </a:t>
            </a:r>
            <a:r>
              <a:rPr lang="sk-SK" dirty="0" smtClean="0"/>
              <a:t>Pítajte sa!“</a:t>
            </a:r>
            <a:r>
              <a:rPr lang="en-US" dirty="0" smtClean="0"/>
              <a:t>;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en-US" dirty="0"/>
              <a:t>}</a:t>
            </a:r>
            <a:r>
              <a:rPr lang="sk-SK" dirty="0" smtClean="0"/>
              <a:t>else</a:t>
            </a:r>
            <a:r>
              <a:rPr lang="en-US" dirty="0" smtClean="0"/>
              <a:t>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cout</a:t>
            </a:r>
            <a:r>
              <a:rPr lang="en-US" dirty="0" smtClean="0"/>
              <a:t> &lt;&lt; ”</a:t>
            </a:r>
            <a:r>
              <a:rPr lang="sk-SK" dirty="0" smtClean="0"/>
              <a:t>Ďakujem za pozornosť !</a:t>
            </a:r>
            <a:r>
              <a:rPr lang="en-US" dirty="0" smtClean="0"/>
              <a:t>”;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};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932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72" y="404664"/>
            <a:ext cx="7819256" cy="1154097"/>
          </a:xfrm>
        </p:spPr>
        <p:txBody>
          <a:bodyPr>
            <a:normAutofit/>
          </a:bodyPr>
          <a:lstStyle/>
          <a:p>
            <a:pPr algn="ctr"/>
            <a:r>
              <a:rPr lang="sk-SK" dirty="0"/>
              <a:t>S</a:t>
            </a:r>
            <a:r>
              <a:rPr lang="sk-SK" dirty="0" smtClean="0"/>
              <a:t>plajny a plochy </a:t>
            </a:r>
            <a:br>
              <a:rPr lang="sk-SK" dirty="0" smtClean="0"/>
            </a:br>
            <a:endParaRPr lang="sk-SK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82" y="1916832"/>
            <a:ext cx="3559946" cy="2376264"/>
          </a:xfrm>
        </p:spPr>
      </p:pic>
      <p:sp>
        <p:nvSpPr>
          <p:cNvPr id="11" name="TextBox 10"/>
          <p:cNvSpPr txBox="1"/>
          <p:nvPr/>
        </p:nvSpPr>
        <p:spPr>
          <a:xfrm>
            <a:off x="323528" y="486916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 smtClean="0"/>
          </a:p>
          <a:p>
            <a:endParaRPr lang="sk-SK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4798167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Splajny sú funkcie definované polynómmi po častiach. Dáta ktoré reprezentujú môžu byť dvoj- alebo aj viacrozmerné.</a:t>
            </a:r>
            <a:endParaRPr lang="sk-SK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988840"/>
            <a:ext cx="3362638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6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-99392"/>
            <a:ext cx="7315200" cy="1154097"/>
          </a:xfrm>
        </p:spPr>
        <p:txBody>
          <a:bodyPr/>
          <a:lstStyle/>
          <a:p>
            <a:pPr algn="ctr"/>
            <a:r>
              <a:rPr lang="sk-SK" dirty="0" smtClean="0"/>
              <a:t>Využitie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4651647"/>
            <a:ext cx="7315200" cy="3539527"/>
          </a:xfrm>
        </p:spPr>
        <p:txBody>
          <a:bodyPr/>
          <a:lstStyle/>
          <a:p>
            <a:pPr marL="45720" indent="0">
              <a:buNone/>
            </a:pPr>
            <a:r>
              <a:rPr lang="sk-SK" dirty="0" smtClean="0"/>
              <a:t>Počítačová grafika</a:t>
            </a:r>
          </a:p>
          <a:p>
            <a:pPr marL="45720" indent="0">
              <a:buNone/>
            </a:pPr>
            <a:r>
              <a:rPr lang="sk-SK" dirty="0" smtClean="0"/>
              <a:t>Simulácie</a:t>
            </a:r>
            <a:endParaRPr lang="sk-SK" dirty="0" smtClean="0"/>
          </a:p>
          <a:p>
            <a:pPr marL="45720" indent="0">
              <a:buNone/>
            </a:pPr>
            <a:r>
              <a:rPr lang="sk-SK" dirty="0" smtClean="0"/>
              <a:t>Reprezentácia dát</a:t>
            </a:r>
            <a:endParaRPr lang="sk-SK" dirty="0" smtClean="0"/>
          </a:p>
          <a:p>
            <a:pPr marL="45720" indent="0">
              <a:buNone/>
            </a:pPr>
            <a:endParaRPr lang="sk-SK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3728565" cy="30822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783242"/>
            <a:ext cx="4344044" cy="248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33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Interpolácia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2400" dirty="0" smtClean="0"/>
              <a:t>Výroba nových dátových bodov v rozsahu existujúcich, a odhad funkčnej hodnoty v danom bode.</a:t>
            </a:r>
          </a:p>
          <a:p>
            <a:pPr marL="0" indent="0">
              <a:buNone/>
            </a:pPr>
            <a:r>
              <a:rPr lang="sk-SK" sz="2400" dirty="0" smtClean="0"/>
              <a:t>Interpolácia splajnov používa polynómy nízkeho stupňa pre jednotlivé intervaly aby vytvorila krivku ktorá prechádza cez kontrolné body.</a:t>
            </a:r>
          </a:p>
          <a:p>
            <a:pPr marL="0" indent="0">
              <a:buNone/>
            </a:pPr>
            <a:endParaRPr lang="sk-SK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297900"/>
            <a:ext cx="5076056" cy="292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53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-171400"/>
            <a:ext cx="7315200" cy="1154097"/>
          </a:xfrm>
        </p:spPr>
        <p:txBody>
          <a:bodyPr/>
          <a:lstStyle/>
          <a:p>
            <a:pPr algn="ctr"/>
            <a:endParaRPr lang="sk-SK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148064" y="1700808"/>
            <a:ext cx="316835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Wingdings" charset="2"/>
              <a:buNone/>
            </a:pPr>
            <a:endParaRPr lang="sk-SK" dirty="0" smtClean="0"/>
          </a:p>
          <a:p>
            <a:pPr marL="45720" indent="0">
              <a:buFont typeface="Wingdings" charset="2"/>
              <a:buNone/>
            </a:pPr>
            <a:endParaRPr lang="sk-SK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40352" y="4365104"/>
            <a:ext cx="316835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Wingdings" charset="2"/>
              <a:buNone/>
            </a:pPr>
            <a:r>
              <a:rPr lang="sk-SK" dirty="0" smtClean="0"/>
              <a:t>Trojdiagonálna matica</a:t>
            </a:r>
          </a:p>
          <a:p>
            <a:pPr marL="45720" indent="0">
              <a:buFont typeface="Wingdings" charset="2"/>
              <a:buNone/>
            </a:pPr>
            <a:endParaRPr lang="sk-SK" dirty="0" smtClean="0"/>
          </a:p>
          <a:p>
            <a:pPr marL="45720" indent="0">
              <a:buFont typeface="Wingdings" charset="2"/>
              <a:buNone/>
            </a:pPr>
            <a:endParaRPr lang="sk-SK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52" y="4797152"/>
            <a:ext cx="2781300" cy="1514475"/>
          </a:xfrm>
        </p:spPr>
      </p:pic>
      <p:sp>
        <p:nvSpPr>
          <p:cNvPr id="5" name="TextBox 4"/>
          <p:cNvSpPr txBox="1"/>
          <p:nvPr/>
        </p:nvSpPr>
        <p:spPr>
          <a:xfrm>
            <a:off x="120663" y="1549699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/>
              <a:t>V prípade kubických splajnov a bikubických povrchov sú funkcie dvakrát differencovatelné, a v koncových bodoch je ich druhá derivácia 0</a:t>
            </a:r>
          </a:p>
          <a:p>
            <a:endParaRPr lang="sk-SK" sz="2000" dirty="0"/>
          </a:p>
          <a:p>
            <a:r>
              <a:rPr lang="sk-SK" sz="2000" dirty="0" smtClean="0"/>
              <a:t>Interpolácia splajnov produkuje menšiu chybu ako lineárna interpolácia a zároveň je jednoduchší na výpočet ako polynómy vyššieho rádu v  polynomiálnej interpretácii</a:t>
            </a:r>
          </a:p>
          <a:p>
            <a:endParaRPr lang="sk-SK" sz="2000" dirty="0">
              <a:latin typeface="Baskerville Old Face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591" y="3717032"/>
            <a:ext cx="43148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67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24744"/>
            <a:ext cx="8534400" cy="758952"/>
          </a:xfrm>
        </p:spPr>
        <p:txBody>
          <a:bodyPr>
            <a:normAutofit fontScale="90000"/>
          </a:bodyPr>
          <a:lstStyle/>
          <a:p>
            <a:pPr marL="45720" indent="0"/>
            <a:r>
              <a:rPr lang="sk-SK" dirty="0"/>
              <a:t>LU dekompozícia</a:t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16" y="1412776"/>
            <a:ext cx="5376596" cy="396044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4" y="5373216"/>
            <a:ext cx="5302663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29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-315416"/>
            <a:ext cx="7315200" cy="1154097"/>
          </a:xfrm>
        </p:spPr>
        <p:txBody>
          <a:bodyPr/>
          <a:lstStyle/>
          <a:p>
            <a:pPr algn="ctr"/>
            <a:r>
              <a:rPr lang="sk-SK" dirty="0" smtClean="0"/>
              <a:t>Paralelizácia </a:t>
            </a:r>
            <a:r>
              <a:rPr lang="sk-SK" dirty="0" smtClean="0"/>
              <a:t>(ABM)</a:t>
            </a:r>
            <a:endParaRPr lang="sk-SK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0" y="4041780"/>
            <a:ext cx="3312191" cy="2292622"/>
          </a:xfrm>
        </p:spPr>
      </p:pic>
      <p:sp>
        <p:nvSpPr>
          <p:cNvPr id="5" name="TextBox 4"/>
          <p:cNvSpPr txBox="1"/>
          <p:nvPr/>
        </p:nvSpPr>
        <p:spPr>
          <a:xfrm>
            <a:off x="251520" y="364502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Austin-Berndt-Moulton(ABM)</a:t>
            </a:r>
            <a:endParaRPr lang="sk-SK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1556792"/>
            <a:ext cx="7704856" cy="46706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Wingdings" charset="2"/>
              <a:buNone/>
            </a:pPr>
            <a:endParaRPr lang="sk-SK" sz="1800" dirty="0" smtClean="0"/>
          </a:p>
          <a:p>
            <a:pPr marL="45720" indent="0">
              <a:buFont typeface="Wingdings" charset="2"/>
              <a:buNone/>
            </a:pPr>
            <a:endParaRPr lang="sk-SK" sz="1800" dirty="0"/>
          </a:p>
          <a:p>
            <a:pPr marL="45720" indent="0">
              <a:buFont typeface="Wingdings" charset="2"/>
              <a:buNone/>
            </a:pPr>
            <a:r>
              <a:rPr lang="sk-SK" sz="1800" dirty="0" smtClean="0"/>
              <a:t>Spočíva </a:t>
            </a:r>
            <a:r>
              <a:rPr lang="sk-SK" sz="1800" dirty="0" smtClean="0"/>
              <a:t>v rozdelení </a:t>
            </a:r>
            <a:r>
              <a:rPr lang="sk-SK" sz="1800" dirty="0" smtClean="0"/>
              <a:t>jednej matice na </a:t>
            </a:r>
            <a:r>
              <a:rPr lang="sk-SK" sz="1800" dirty="0" smtClean="0"/>
              <a:t>niekoľko </a:t>
            </a:r>
            <a:r>
              <a:rPr lang="sk-SK" sz="1800" dirty="0" smtClean="0"/>
              <a:t>matíc pomocou transformácií</a:t>
            </a:r>
            <a:endParaRPr lang="sk-SK" sz="1800" dirty="0" smtClean="0"/>
          </a:p>
          <a:p>
            <a:pPr marL="45720" indent="0">
              <a:buFont typeface="Wingdings" charset="2"/>
              <a:buNone/>
            </a:pPr>
            <a:endParaRPr lang="sk-SK" sz="1800" dirty="0"/>
          </a:p>
          <a:p>
            <a:pPr marL="45720" indent="0">
              <a:buFont typeface="Wingdings" charset="2"/>
              <a:buNone/>
            </a:pPr>
            <a:r>
              <a:rPr lang="sk-SK" sz="1800" dirty="0" smtClean="0"/>
              <a:t>Rozdelenie získaných matíc medzi procesormy</a:t>
            </a:r>
          </a:p>
          <a:p>
            <a:pPr marL="45720" indent="0">
              <a:buFont typeface="Wingdings" charset="2"/>
              <a:buNone/>
            </a:pPr>
            <a:endParaRPr lang="sk-SK" dirty="0" smtClean="0"/>
          </a:p>
          <a:p>
            <a:pPr marL="45720" indent="0">
              <a:buFont typeface="Wingdings" charset="2"/>
              <a:buNone/>
            </a:pPr>
            <a:endParaRPr lang="sk-SK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671" y="4437112"/>
            <a:ext cx="4212598" cy="179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4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-30201"/>
            <a:ext cx="7315200" cy="1154097"/>
          </a:xfrm>
        </p:spPr>
        <p:txBody>
          <a:bodyPr/>
          <a:lstStyle/>
          <a:p>
            <a:r>
              <a:rPr lang="sk-SK" dirty="0" smtClean="0"/>
              <a:t>Redukovaný algoritmus</a:t>
            </a:r>
            <a:endParaRPr lang="sk-SK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27584" y="2276872"/>
            <a:ext cx="7819256" cy="3539527"/>
          </a:xfrm>
        </p:spPr>
        <p:txBody>
          <a:bodyPr/>
          <a:lstStyle/>
          <a:p>
            <a:pPr marL="45720" indent="0">
              <a:buNone/>
            </a:pPr>
            <a:r>
              <a:rPr lang="sk-SK" dirty="0" smtClean="0"/>
              <a:t>Postačuje výpočet párnych derivácií, nepárne sa vyrátajú triviálne</a:t>
            </a:r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r>
              <a:rPr lang="sk-SK" dirty="0" smtClean="0"/>
              <a:t>Vyžaduje aby kontrolné body boli ekvidištančné</a:t>
            </a:r>
            <a:endParaRPr lang="sk-SK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33" y="4284860"/>
            <a:ext cx="2929895" cy="545512"/>
          </a:xfrm>
          <a:prstGeom prst="rect">
            <a:avLst/>
          </a:prstGeom>
        </p:spPr>
      </p:pic>
      <p:sp>
        <p:nvSpPr>
          <p:cNvPr id="9" name="Content Placeholder 4"/>
          <p:cNvSpPr txBox="1">
            <a:spLocks/>
          </p:cNvSpPr>
          <p:nvPr/>
        </p:nvSpPr>
        <p:spPr>
          <a:xfrm>
            <a:off x="611560" y="4830372"/>
            <a:ext cx="8208912" cy="3461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Wingdings" charset="2"/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219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315200" cy="1154097"/>
          </a:xfrm>
        </p:spPr>
        <p:txBody>
          <a:bodyPr/>
          <a:lstStyle/>
          <a:p>
            <a:r>
              <a:rPr lang="sk-SK" dirty="0" smtClean="0"/>
              <a:t>Technológie </a:t>
            </a:r>
            <a:endParaRPr lang="sk-SK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132856"/>
            <a:ext cx="2532900" cy="2849513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348880"/>
            <a:ext cx="386715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6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2037</TotalTime>
  <Words>270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Zrýchlenie paralelného výpočtu plôch pomocou redukovaného algoritmu riešenia trojdiagonálnych sústav</vt:lpstr>
      <vt:lpstr>Splajny a plochy  </vt:lpstr>
      <vt:lpstr>Využitie </vt:lpstr>
      <vt:lpstr>Interpolácia</vt:lpstr>
      <vt:lpstr>PowerPoint Presentation</vt:lpstr>
      <vt:lpstr>LU dekompozícia  </vt:lpstr>
      <vt:lpstr>Paralelizácia (ABM)</vt:lpstr>
      <vt:lpstr>Redukovaný algoritmus</vt:lpstr>
      <vt:lpstr>Technológie </vt:lpstr>
      <vt:lpstr>Stav</vt:lpstr>
      <vt:lpstr>Literatúra</vt:lpstr>
      <vt:lpstr>if(mateNejakeOtazky){ cout  &lt;&lt; ” Pítajte sa!“; }else{ cout &lt;&lt; ”Ďakujem za pozornosť !”; };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Zrýchlenie výpočtu povrchov za využitia trojdiagonálnych</dc:title>
  <dc:creator>Szoplakz</dc:creator>
  <cp:lastModifiedBy>Szoplakz</cp:lastModifiedBy>
  <cp:revision>55</cp:revision>
  <dcterms:created xsi:type="dcterms:W3CDTF">2017-05-03T13:29:32Z</dcterms:created>
  <dcterms:modified xsi:type="dcterms:W3CDTF">2017-10-27T16:31:05Z</dcterms:modified>
</cp:coreProperties>
</file>