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8" r:id="rId9"/>
    <p:sldId id="269" r:id="rId10"/>
    <p:sldId id="271" r:id="rId11"/>
    <p:sldId id="263" r:id="rId12"/>
    <p:sldId id="265" r:id="rId13"/>
    <p:sldId id="270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L-</a:t>
            </a:r>
            <a:r>
              <a:rPr lang="en-US" dirty="0" err="1" smtClean="0"/>
              <a:t>syst</a:t>
            </a:r>
            <a:r>
              <a:rPr lang="sk-SK" dirty="0" err="1" smtClean="0"/>
              <a:t>émy</a:t>
            </a:r>
            <a:r>
              <a:rPr lang="sk-SK" dirty="0" smtClean="0"/>
              <a:t> v </a:t>
            </a:r>
            <a:r>
              <a:rPr lang="sk-SK" dirty="0" err="1" smtClean="0"/>
              <a:t>počitačovej</a:t>
            </a:r>
            <a:r>
              <a:rPr lang="sk-SK" dirty="0" smtClean="0"/>
              <a:t> grafike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07067" y="4181461"/>
            <a:ext cx="7766936" cy="1096899"/>
          </a:xfrm>
        </p:spPr>
        <p:txBody>
          <a:bodyPr/>
          <a:lstStyle/>
          <a:p>
            <a:r>
              <a:rPr lang="sk-SK" dirty="0" smtClean="0"/>
              <a:t>Autor práce: Patrik </a:t>
            </a:r>
            <a:r>
              <a:rPr lang="sk-SK" dirty="0" err="1" smtClean="0"/>
              <a:t>Sakáč</a:t>
            </a:r>
            <a:endParaRPr lang="sk-SK" dirty="0" smtClean="0"/>
          </a:p>
          <a:p>
            <a:r>
              <a:rPr lang="en-US" dirty="0" err="1" smtClean="0"/>
              <a:t>Ved</a:t>
            </a:r>
            <a:r>
              <a:rPr lang="sk-SK" dirty="0" err="1" smtClean="0"/>
              <a:t>úci</a:t>
            </a:r>
            <a:r>
              <a:rPr lang="sk-SK" dirty="0" smtClean="0"/>
              <a:t> práce: RNDr. Rastislav </a:t>
            </a:r>
            <a:r>
              <a:rPr lang="sk-SK" dirty="0" err="1" smtClean="0"/>
              <a:t>Krivoš-Belluš</a:t>
            </a:r>
            <a:r>
              <a:rPr lang="sk-SK" dirty="0" smtClean="0"/>
              <a:t>, PhD.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6753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Ciele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1. Analyzovať existujúce riešenia a aplikácie </a:t>
            </a:r>
            <a:r>
              <a:rPr lang="sk-SK" dirty="0" err="1"/>
              <a:t>Lindenmayerových</a:t>
            </a:r>
            <a:r>
              <a:rPr lang="sk-SK" dirty="0"/>
              <a:t> systémov (L-systémov) v počítačovej grafike a počítačových hrách.</a:t>
            </a:r>
          </a:p>
          <a:p>
            <a:r>
              <a:rPr lang="sk-SK" dirty="0"/>
              <a:t>2. Implementovať viaceré typy L-systémov (napr. kontextové, parametrické) pri tvorbe 3D-objektov.</a:t>
            </a:r>
          </a:p>
          <a:p>
            <a:r>
              <a:rPr lang="sk-SK" dirty="0"/>
              <a:t>3. Analyzovať efektívnosť implementácie pri generovaní komplexnej scény.</a:t>
            </a:r>
          </a:p>
        </p:txBody>
      </p:sp>
    </p:spTree>
    <p:extLst>
      <p:ext uri="{BB962C8B-B14F-4D97-AF65-F5344CB8AC3E}">
        <p14:creationId xmlns:p14="http://schemas.microsoft.com/office/powerpoint/2010/main" val="1983913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Postup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4385320" cy="3880773"/>
          </a:xfrm>
        </p:spPr>
        <p:txBody>
          <a:bodyPr/>
          <a:lstStyle/>
          <a:p>
            <a:r>
              <a:rPr lang="sk-SK" dirty="0" smtClean="0"/>
              <a:t>Základná topológia </a:t>
            </a:r>
            <a:r>
              <a:rPr lang="sk-SK" dirty="0"/>
              <a:t>geometrie stromu </a:t>
            </a:r>
            <a:r>
              <a:rPr lang="sk-SK" dirty="0" smtClean="0"/>
              <a:t>bude predom pripravená.</a:t>
            </a:r>
            <a:endParaRPr lang="en-US" dirty="0" smtClean="0"/>
          </a:p>
          <a:p>
            <a:r>
              <a:rPr lang="sk-SK" dirty="0" smtClean="0"/>
              <a:t>Vygenerované sekvencie obrázkov rastu konárov budú </a:t>
            </a:r>
            <a:r>
              <a:rPr lang="sk-SK" dirty="0" err="1" smtClean="0"/>
              <a:t>namapované</a:t>
            </a:r>
            <a:r>
              <a:rPr lang="sk-SK" dirty="0" smtClean="0"/>
              <a:t> na </a:t>
            </a:r>
            <a:r>
              <a:rPr lang="sk-SK" dirty="0"/>
              <a:t>geometriu </a:t>
            </a:r>
            <a:r>
              <a:rPr lang="sk-SK" dirty="0" smtClean="0"/>
              <a:t>koruny stromu, tak </a:t>
            </a:r>
            <a:r>
              <a:rPr lang="sk-SK" dirty="0"/>
              <a:t>dosiahneme </a:t>
            </a:r>
            <a:r>
              <a:rPr lang="sk-SK" dirty="0" smtClean="0"/>
              <a:t>ilúziu </a:t>
            </a:r>
            <a:r>
              <a:rPr lang="sk-SK" dirty="0"/>
              <a:t>rastu </a:t>
            </a:r>
            <a:r>
              <a:rPr lang="en-US" dirty="0" err="1" smtClean="0"/>
              <a:t>kon</a:t>
            </a:r>
            <a:r>
              <a:rPr lang="sk-SK" dirty="0" smtClean="0"/>
              <a:t>árov. </a:t>
            </a:r>
            <a:endParaRPr lang="sk-SK" dirty="0"/>
          </a:p>
          <a:p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898" y="1018793"/>
            <a:ext cx="4160787" cy="502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3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Vylepšenie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Možnosť </a:t>
            </a:r>
            <a:r>
              <a:rPr lang="sk-SK" dirty="0"/>
              <a:t>pridania </a:t>
            </a:r>
            <a:r>
              <a:rPr lang="sk-SK" dirty="0" smtClean="0"/>
              <a:t>ročných období, pomocou “</a:t>
            </a:r>
            <a:r>
              <a:rPr lang="sk-SK" dirty="0" err="1" smtClean="0"/>
              <a:t>shaderu</a:t>
            </a:r>
            <a:r>
              <a:rPr lang="sk-SK" dirty="0"/>
              <a:t>” na zmenu </a:t>
            </a:r>
            <a:r>
              <a:rPr lang="sk-SK" dirty="0" smtClean="0"/>
              <a:t>odtieňov, </a:t>
            </a:r>
            <a:r>
              <a:rPr lang="sk-SK" dirty="0"/>
              <a:t>farieb listov, pridanie snehu a podobne</a:t>
            </a:r>
            <a:r>
              <a:rPr lang="sk-SK" dirty="0" smtClean="0"/>
              <a:t>.</a:t>
            </a:r>
          </a:p>
          <a:p>
            <a:r>
              <a:rPr lang="sk-SK" dirty="0"/>
              <a:t>Listy, kvety, plody </a:t>
            </a:r>
            <a:r>
              <a:rPr lang="sk-SK" dirty="0" smtClean="0"/>
              <a:t>budú generované buď l-systémom alebo vopred </a:t>
            </a:r>
            <a:r>
              <a:rPr lang="sk-SK" dirty="0"/>
              <a:t>pripravenou animovanou geometriou modelu s vhodnou </a:t>
            </a:r>
            <a:r>
              <a:rPr lang="sk-SK" dirty="0" err="1" smtClean="0"/>
              <a:t>texturou</a:t>
            </a:r>
            <a:r>
              <a:rPr lang="sk-SK" dirty="0"/>
              <a:t>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682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</a:t>
            </a:r>
            <a:r>
              <a:rPr lang="sk-SK" dirty="0" err="1" smtClean="0"/>
              <a:t>ýsledok</a:t>
            </a:r>
            <a:endParaRPr lang="sk-SK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13" y="1930400"/>
            <a:ext cx="6990509" cy="3937987"/>
          </a:xfrm>
        </p:spPr>
      </p:pic>
    </p:spTree>
    <p:extLst>
      <p:ext uri="{BB962C8B-B14F-4D97-AF65-F5344CB8AC3E}">
        <p14:creationId xmlns:p14="http://schemas.microsoft.com/office/powerpoint/2010/main" val="397263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Literat</a:t>
            </a:r>
            <a:r>
              <a:rPr lang="sk-SK" dirty="0" err="1" smtClean="0"/>
              <a:t>úra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err="1"/>
              <a:t>Pedrosa</a:t>
            </a:r>
            <a:r>
              <a:rPr lang="sk-SK" dirty="0"/>
              <a:t> D.S.: GALSYS - </a:t>
            </a:r>
            <a:r>
              <a:rPr lang="sk-SK" dirty="0" err="1"/>
              <a:t>Procedural</a:t>
            </a:r>
            <a:r>
              <a:rPr lang="sk-SK" dirty="0"/>
              <a:t> </a:t>
            </a:r>
            <a:r>
              <a:rPr lang="sk-SK" dirty="0" err="1"/>
              <a:t>Creation</a:t>
            </a:r>
            <a:r>
              <a:rPr lang="sk-SK" dirty="0"/>
              <a:t> of </a:t>
            </a:r>
            <a:r>
              <a:rPr lang="sk-SK" dirty="0" err="1"/>
              <a:t>Trees</a:t>
            </a:r>
            <a:r>
              <a:rPr lang="sk-SK" dirty="0"/>
              <a:t> - </a:t>
            </a:r>
            <a:r>
              <a:rPr lang="sk-SK" dirty="0" err="1"/>
              <a:t>through</a:t>
            </a:r>
            <a:r>
              <a:rPr lang="sk-SK" dirty="0"/>
              <a:t> </a:t>
            </a:r>
            <a:r>
              <a:rPr lang="sk-SK" dirty="0" err="1"/>
              <a:t>Combination</a:t>
            </a:r>
            <a:r>
              <a:rPr lang="sk-SK" dirty="0"/>
              <a:t> of </a:t>
            </a:r>
            <a:r>
              <a:rPr lang="sk-SK" dirty="0" err="1"/>
              <a:t>Genetic</a:t>
            </a:r>
            <a:r>
              <a:rPr lang="sk-SK" dirty="0"/>
              <a:t> </a:t>
            </a:r>
            <a:r>
              <a:rPr lang="sk-SK" dirty="0" err="1"/>
              <a:t>Algorithms</a:t>
            </a:r>
            <a:r>
              <a:rPr lang="sk-SK" dirty="0"/>
              <a:t> and </a:t>
            </a:r>
            <a:r>
              <a:rPr lang="sk-SK" dirty="0" err="1"/>
              <a:t>Lindenmayer</a:t>
            </a:r>
            <a:r>
              <a:rPr lang="sk-SK" dirty="0"/>
              <a:t> Systems, 2014, ISBN 978-3639643763</a:t>
            </a:r>
          </a:p>
          <a:p>
            <a:r>
              <a:rPr lang="sk-SK" dirty="0" err="1"/>
              <a:t>Quigley</a:t>
            </a:r>
            <a:r>
              <a:rPr lang="sk-SK" dirty="0"/>
              <a:t> E., et al.: </a:t>
            </a:r>
            <a:r>
              <a:rPr lang="sk-SK" dirty="0" err="1"/>
              <a:t>Real-time</a:t>
            </a:r>
            <a:r>
              <a:rPr lang="sk-SK" dirty="0"/>
              <a:t> </a:t>
            </a:r>
            <a:r>
              <a:rPr lang="sk-SK" dirty="0" err="1"/>
              <a:t>Interactive</a:t>
            </a:r>
            <a:r>
              <a:rPr lang="sk-SK" dirty="0"/>
              <a:t> </a:t>
            </a:r>
            <a:r>
              <a:rPr lang="sk-SK" dirty="0" err="1"/>
              <a:t>Tree</a:t>
            </a:r>
            <a:r>
              <a:rPr lang="sk-SK" dirty="0"/>
              <a:t> </a:t>
            </a:r>
            <a:r>
              <a:rPr lang="sk-SK" dirty="0" err="1"/>
              <a:t>Animation</a:t>
            </a:r>
            <a:r>
              <a:rPr lang="sk-SK" dirty="0"/>
              <a:t>, IEEE </a:t>
            </a:r>
            <a:r>
              <a:rPr lang="sk-SK" dirty="0" err="1"/>
              <a:t>Transactions</a:t>
            </a:r>
            <a:r>
              <a:rPr lang="sk-SK" dirty="0"/>
              <a:t> on </a:t>
            </a:r>
            <a:r>
              <a:rPr lang="sk-SK" dirty="0" err="1"/>
              <a:t>Visualization</a:t>
            </a:r>
            <a:r>
              <a:rPr lang="sk-SK" dirty="0"/>
              <a:t> and </a:t>
            </a:r>
            <a:r>
              <a:rPr lang="sk-SK" dirty="0" err="1"/>
              <a:t>Computer</a:t>
            </a:r>
            <a:r>
              <a:rPr lang="sk-SK" dirty="0"/>
              <a:t> </a:t>
            </a:r>
            <a:r>
              <a:rPr lang="sk-SK" dirty="0" err="1"/>
              <a:t>Graphics</a:t>
            </a:r>
            <a:r>
              <a:rPr lang="sk-SK" dirty="0"/>
              <a:t> </a:t>
            </a:r>
            <a:r>
              <a:rPr lang="sk-SK" dirty="0" err="1"/>
              <a:t>Vol</a:t>
            </a:r>
            <a:r>
              <a:rPr lang="sk-SK" dirty="0"/>
              <a:t> 22, 2017</a:t>
            </a:r>
          </a:p>
          <a:p>
            <a:r>
              <a:rPr lang="sk-SK" dirty="0" err="1"/>
              <a:t>Fornander</a:t>
            </a:r>
            <a:r>
              <a:rPr lang="sk-SK" dirty="0"/>
              <a:t> P.: Game </a:t>
            </a:r>
            <a:r>
              <a:rPr lang="sk-SK" dirty="0" err="1"/>
              <a:t>Mechanics</a:t>
            </a:r>
            <a:r>
              <a:rPr lang="sk-SK" dirty="0"/>
              <a:t> </a:t>
            </a:r>
            <a:r>
              <a:rPr lang="sk-SK" dirty="0" err="1"/>
              <a:t>Integrated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a </a:t>
            </a:r>
            <a:r>
              <a:rPr lang="sk-SK" dirty="0" err="1"/>
              <a:t>Lindenmayer</a:t>
            </a:r>
            <a:r>
              <a:rPr lang="sk-SK" dirty="0"/>
              <a:t> </a:t>
            </a:r>
            <a:r>
              <a:rPr lang="sk-SK" dirty="0" err="1"/>
              <a:t>System</a:t>
            </a:r>
            <a:r>
              <a:rPr lang="sk-SK" dirty="0"/>
              <a:t>, </a:t>
            </a:r>
            <a:r>
              <a:rPr lang="sk-SK" dirty="0" err="1"/>
              <a:t>thesis</a:t>
            </a:r>
            <a:r>
              <a:rPr lang="sk-SK" dirty="0"/>
              <a:t>, </a:t>
            </a:r>
            <a:r>
              <a:rPr lang="sk-SK" dirty="0" err="1"/>
              <a:t>School</a:t>
            </a:r>
            <a:r>
              <a:rPr lang="sk-SK" dirty="0"/>
              <a:t> of </a:t>
            </a:r>
            <a:r>
              <a:rPr lang="sk-SK" dirty="0" err="1"/>
              <a:t>Computing</a:t>
            </a:r>
            <a:r>
              <a:rPr lang="sk-SK" dirty="0"/>
              <a:t>, </a:t>
            </a:r>
            <a:r>
              <a:rPr lang="sk-SK" dirty="0" err="1"/>
              <a:t>Blekinge</a:t>
            </a:r>
            <a:r>
              <a:rPr lang="sk-SK" dirty="0"/>
              <a:t> </a:t>
            </a:r>
            <a:r>
              <a:rPr lang="sk-SK" dirty="0" err="1"/>
              <a:t>Institute</a:t>
            </a:r>
            <a:r>
              <a:rPr lang="sk-SK" dirty="0"/>
              <a:t> of </a:t>
            </a:r>
            <a:r>
              <a:rPr lang="sk-SK" dirty="0" err="1"/>
              <a:t>Technology</a:t>
            </a:r>
            <a:r>
              <a:rPr lang="sk-SK" dirty="0"/>
              <a:t>, </a:t>
            </a:r>
            <a:r>
              <a:rPr lang="sk-SK" dirty="0" err="1"/>
              <a:t>Sweden</a:t>
            </a:r>
            <a:r>
              <a:rPr lang="sk-SK" dirty="0"/>
              <a:t>, 2013 </a:t>
            </a:r>
          </a:p>
          <a:p>
            <a:r>
              <a:rPr lang="sk-SK" dirty="0" err="1"/>
              <a:t>Hornby</a:t>
            </a:r>
            <a:r>
              <a:rPr lang="sk-SK" dirty="0"/>
              <a:t> G.S., </a:t>
            </a:r>
            <a:r>
              <a:rPr lang="sk-SK" dirty="0" err="1"/>
              <a:t>Pollack</a:t>
            </a:r>
            <a:r>
              <a:rPr lang="sk-SK" dirty="0"/>
              <a:t> J.B.: </a:t>
            </a:r>
            <a:r>
              <a:rPr lang="sk-SK" dirty="0" err="1"/>
              <a:t>Evolving</a:t>
            </a:r>
            <a:r>
              <a:rPr lang="sk-SK" dirty="0"/>
              <a:t> L-</a:t>
            </a:r>
            <a:r>
              <a:rPr lang="sk-SK" dirty="0" err="1"/>
              <a:t>systems</a:t>
            </a:r>
            <a:r>
              <a:rPr lang="sk-SK" dirty="0"/>
              <a:t> to </a:t>
            </a:r>
            <a:r>
              <a:rPr lang="sk-SK" dirty="0" err="1"/>
              <a:t>generate</a:t>
            </a:r>
            <a:r>
              <a:rPr lang="sk-SK" dirty="0"/>
              <a:t> </a:t>
            </a:r>
            <a:r>
              <a:rPr lang="sk-SK" dirty="0" err="1"/>
              <a:t>virtual</a:t>
            </a:r>
            <a:r>
              <a:rPr lang="sk-SK" dirty="0"/>
              <a:t> </a:t>
            </a:r>
            <a:r>
              <a:rPr lang="sk-SK" dirty="0" err="1"/>
              <a:t>creatures</a:t>
            </a:r>
            <a:r>
              <a:rPr lang="sk-SK" dirty="0"/>
              <a:t>, </a:t>
            </a:r>
            <a:r>
              <a:rPr lang="sk-SK" dirty="0" err="1"/>
              <a:t>Computer</a:t>
            </a:r>
            <a:r>
              <a:rPr lang="sk-SK" dirty="0"/>
              <a:t> &amp; </a:t>
            </a:r>
            <a:r>
              <a:rPr lang="sk-SK" dirty="0" err="1"/>
              <a:t>Graphics</a:t>
            </a:r>
            <a:r>
              <a:rPr lang="sk-SK" dirty="0"/>
              <a:t> (25) 6, 2001, </a:t>
            </a:r>
            <a:r>
              <a:rPr lang="sk-SK" dirty="0" err="1"/>
              <a:t>pp</a:t>
            </a:r>
            <a:r>
              <a:rPr lang="sk-SK" dirty="0"/>
              <a:t>. 1041-1048</a:t>
            </a:r>
          </a:p>
          <a:p>
            <a:r>
              <a:rPr lang="sk-SK" dirty="0" err="1"/>
              <a:t>Trube</a:t>
            </a:r>
            <a:r>
              <a:rPr lang="sk-SK" dirty="0"/>
              <a:t> B.: </a:t>
            </a:r>
            <a:r>
              <a:rPr lang="sk-SK" dirty="0" err="1"/>
              <a:t>Fractals</a:t>
            </a:r>
            <a:r>
              <a:rPr lang="sk-SK" dirty="0"/>
              <a:t> - A </a:t>
            </a:r>
            <a:r>
              <a:rPr lang="sk-SK" dirty="0" err="1"/>
              <a:t>Programmer's</a:t>
            </a:r>
            <a:r>
              <a:rPr lang="sk-SK" dirty="0"/>
              <a:t> </a:t>
            </a:r>
            <a:r>
              <a:rPr lang="sk-SK" dirty="0" err="1"/>
              <a:t>Approach</a:t>
            </a:r>
            <a:r>
              <a:rPr lang="sk-SK" dirty="0"/>
              <a:t>, Amazon </a:t>
            </a:r>
            <a:r>
              <a:rPr lang="sk-SK" dirty="0" err="1"/>
              <a:t>Digital</a:t>
            </a:r>
            <a:r>
              <a:rPr lang="sk-SK" dirty="0"/>
              <a:t> </a:t>
            </a:r>
            <a:r>
              <a:rPr lang="sk-SK" dirty="0" err="1"/>
              <a:t>Services</a:t>
            </a:r>
            <a:r>
              <a:rPr lang="sk-SK" dirty="0"/>
              <a:t>, 2013</a:t>
            </a:r>
          </a:p>
          <a:p>
            <a:r>
              <a:rPr lang="sk-SK" dirty="0" err="1"/>
              <a:t>Prusinkiwicz</a:t>
            </a:r>
            <a:r>
              <a:rPr lang="sk-SK" dirty="0"/>
              <a:t> P., </a:t>
            </a:r>
            <a:r>
              <a:rPr lang="sk-SK" dirty="0" err="1"/>
              <a:t>Hanan</a:t>
            </a:r>
            <a:r>
              <a:rPr lang="sk-SK" dirty="0"/>
              <a:t> J.: </a:t>
            </a:r>
            <a:r>
              <a:rPr lang="sk-SK" dirty="0" err="1"/>
              <a:t>Lindenmayer</a:t>
            </a:r>
            <a:r>
              <a:rPr lang="sk-SK" dirty="0"/>
              <a:t> </a:t>
            </a:r>
            <a:r>
              <a:rPr lang="sk-SK" dirty="0" err="1"/>
              <a:t>systems</a:t>
            </a:r>
            <a:r>
              <a:rPr lang="sk-SK" dirty="0"/>
              <a:t>, </a:t>
            </a:r>
            <a:r>
              <a:rPr lang="sk-SK" dirty="0" err="1"/>
              <a:t>fractals</a:t>
            </a:r>
            <a:r>
              <a:rPr lang="sk-SK" dirty="0"/>
              <a:t>, and </a:t>
            </a:r>
            <a:r>
              <a:rPr lang="sk-SK" dirty="0" err="1"/>
              <a:t>plants</a:t>
            </a:r>
            <a:r>
              <a:rPr lang="sk-SK" dirty="0"/>
              <a:t>, </a:t>
            </a:r>
            <a:r>
              <a:rPr lang="sk-SK" dirty="0" err="1"/>
              <a:t>Springer</a:t>
            </a:r>
            <a:r>
              <a:rPr lang="sk-SK" dirty="0"/>
              <a:t> </a:t>
            </a:r>
            <a:r>
              <a:rPr lang="sk-SK" dirty="0" err="1"/>
              <a:t>Science</a:t>
            </a:r>
            <a:r>
              <a:rPr lang="sk-SK" dirty="0"/>
              <a:t> &amp; Business </a:t>
            </a:r>
            <a:r>
              <a:rPr lang="sk-SK" dirty="0" err="1"/>
              <a:t>Media</a:t>
            </a:r>
            <a:r>
              <a:rPr lang="sk-SK" dirty="0"/>
              <a:t>, </a:t>
            </a:r>
            <a:r>
              <a:rPr lang="sk-SK" dirty="0" err="1"/>
              <a:t>Springer</a:t>
            </a:r>
            <a:r>
              <a:rPr lang="sk-SK" dirty="0"/>
              <a:t> </a:t>
            </a:r>
            <a:r>
              <a:rPr lang="sk-SK" dirty="0" err="1"/>
              <a:t>Verlag</a:t>
            </a:r>
            <a:r>
              <a:rPr lang="sk-SK" dirty="0"/>
              <a:t>, 1989, ISBN 978-0387970929 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7150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Ďakujem za pozornosť</a:t>
            </a:r>
            <a:endParaRPr lang="sk-SK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44" y="1930400"/>
            <a:ext cx="7566954" cy="4262718"/>
          </a:xfrm>
        </p:spPr>
      </p:pic>
    </p:spTree>
    <p:extLst>
      <p:ext uri="{BB962C8B-B14F-4D97-AF65-F5344CB8AC3E}">
        <p14:creationId xmlns:p14="http://schemas.microsoft.com/office/powerpoint/2010/main" val="66374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L-Systémy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Druh </a:t>
            </a:r>
            <a:r>
              <a:rPr lang="sk-SK" dirty="0"/>
              <a:t>formálnej gramatiky známy najmä vďaka svojmu použitiu pri modelovaní vývinu </a:t>
            </a:r>
            <a:r>
              <a:rPr lang="sk-SK" dirty="0" smtClean="0"/>
              <a:t>rastlín.</a:t>
            </a: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17" y="3010649"/>
            <a:ext cx="5704114" cy="334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1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3054287"/>
            <a:ext cx="3067839" cy="306783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L-systémy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651607"/>
          </a:xfrm>
        </p:spPr>
        <p:txBody>
          <a:bodyPr/>
          <a:lstStyle/>
          <a:p>
            <a:r>
              <a:rPr lang="sk-SK" dirty="0"/>
              <a:t>L-systémy môžu byť použité aj na generovanie niektorých typov </a:t>
            </a:r>
            <a:r>
              <a:rPr lang="sk-SK" dirty="0" err="1" smtClean="0"/>
              <a:t>fraktálov</a:t>
            </a:r>
            <a:r>
              <a:rPr lang="sk-SK" dirty="0" smtClean="0"/>
              <a:t>.</a:t>
            </a: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06" y="3036176"/>
            <a:ext cx="3352528" cy="33525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733141" y="6243352"/>
            <a:ext cx="1785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Kochova</a:t>
            </a:r>
            <a:r>
              <a:rPr lang="sk-SK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vločka</a:t>
            </a:r>
            <a:endParaRPr lang="sk-SK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085670" y="6239965"/>
            <a:ext cx="27520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Sierpinského</a:t>
            </a:r>
            <a:r>
              <a:rPr lang="sk-SK" dirty="0" smtClean="0"/>
              <a:t> </a:t>
            </a:r>
            <a:r>
              <a:rPr lang="sk-SK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trojuholník</a:t>
            </a:r>
            <a:endParaRPr lang="sk-SK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12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L-Systémy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8954346" cy="3880773"/>
          </a:xfrm>
        </p:spPr>
        <p:txBody>
          <a:bodyPr/>
          <a:lstStyle/>
          <a:p>
            <a:r>
              <a:rPr lang="sk-SK" dirty="0"/>
              <a:t>Formálne sa L-systém definuje ako </a:t>
            </a:r>
            <a:r>
              <a:rPr lang="sk-SK" dirty="0" smtClean="0"/>
              <a:t>trojica </a:t>
            </a:r>
            <a:r>
              <a:rPr lang="sk-SK" sz="2400" i="1" dirty="0" smtClean="0">
                <a:solidFill>
                  <a:schemeClr val="accent5">
                    <a:lumMod val="7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G = (</a:t>
            </a:r>
            <a:r>
              <a:rPr lang="sk-SK" sz="2000" i="1" dirty="0" smtClean="0">
                <a:solidFill>
                  <a:schemeClr val="accent5">
                    <a:lumMod val="7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∑</a:t>
            </a:r>
            <a:r>
              <a:rPr lang="sk-SK" sz="2400" i="1" dirty="0" smtClean="0">
                <a:solidFill>
                  <a:schemeClr val="accent5">
                    <a:lumMod val="7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,R,A)</a:t>
            </a:r>
            <a:r>
              <a:rPr lang="sk-SK" dirty="0" smtClean="0"/>
              <a:t>.</a:t>
            </a:r>
            <a:endParaRPr lang="sk-SK" sz="2400" i="1" dirty="0" smtClean="0">
              <a:solidFill>
                <a:schemeClr val="accent5">
                  <a:lumMod val="75000"/>
                </a:schemeClr>
              </a:solidFill>
              <a:cs typeface="Adobe Arabic" panose="02040503050201020203" pitchFamily="18" charset="-78"/>
            </a:endParaRPr>
          </a:p>
          <a:p>
            <a:r>
              <a:rPr lang="sk-SK" sz="2000" i="1" dirty="0" smtClean="0">
                <a:solidFill>
                  <a:schemeClr val="accent5">
                    <a:lumMod val="7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∑</a:t>
            </a:r>
            <a:r>
              <a:rPr lang="sk-SK" dirty="0" smtClean="0"/>
              <a:t> je </a:t>
            </a:r>
            <a:r>
              <a:rPr lang="sk-SK" dirty="0"/>
              <a:t>abeceda, t. j. konečná neprázdna množina </a:t>
            </a:r>
            <a:r>
              <a:rPr lang="sk-SK" dirty="0" smtClean="0"/>
              <a:t>znakov.</a:t>
            </a:r>
          </a:p>
          <a:p>
            <a:r>
              <a:rPr lang="sk-SK" sz="2400" i="1" dirty="0" smtClean="0">
                <a:solidFill>
                  <a:schemeClr val="accent5">
                    <a:lumMod val="7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R</a:t>
            </a:r>
            <a:r>
              <a:rPr lang="sk-SK" dirty="0" smtClean="0"/>
              <a:t> je </a:t>
            </a:r>
            <a:r>
              <a:rPr lang="sk-SK" dirty="0"/>
              <a:t>množina prepisovacích </a:t>
            </a:r>
            <a:r>
              <a:rPr lang="sk-SK" dirty="0" smtClean="0"/>
              <a:t>pravidiel.</a:t>
            </a:r>
          </a:p>
          <a:p>
            <a:r>
              <a:rPr lang="sk-SK" sz="2400" i="1" dirty="0">
                <a:solidFill>
                  <a:schemeClr val="accent5">
                    <a:lumMod val="7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A </a:t>
            </a:r>
            <a:r>
              <a:rPr lang="sk-SK" i="1" dirty="0" smtClean="0">
                <a:solidFill>
                  <a:schemeClr val="accent5">
                    <a:lumMod val="7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∈</a:t>
            </a:r>
            <a:r>
              <a:rPr lang="sk-SK" sz="2400" i="1" dirty="0" smtClean="0">
                <a:solidFill>
                  <a:schemeClr val="accent5">
                    <a:lumMod val="7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sk-SK" sz="2000" i="1" dirty="0" smtClean="0">
                <a:solidFill>
                  <a:schemeClr val="accent5">
                    <a:lumMod val="7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∑</a:t>
            </a:r>
            <a:r>
              <a:rPr lang="sk-SK" sz="2400" i="1" dirty="0" smtClean="0">
                <a:solidFill>
                  <a:schemeClr val="accent5">
                    <a:lumMod val="7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*</a:t>
            </a:r>
            <a:r>
              <a:rPr lang="sk-SK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sk-SK" dirty="0"/>
              <a:t>je tzv. axióma - konečné slovo nad abecedou , v ktorom odvodenie </a:t>
            </a:r>
            <a:r>
              <a:rPr lang="sk-SK" dirty="0" smtClean="0"/>
              <a:t>začína.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1206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L-</a:t>
            </a:r>
            <a:r>
              <a:rPr lang="en-US" dirty="0" err="1" smtClean="0"/>
              <a:t>syst</a:t>
            </a:r>
            <a:r>
              <a:rPr lang="sk-SK" dirty="0"/>
              <a:t>é</a:t>
            </a:r>
            <a:r>
              <a:rPr lang="en-US" dirty="0" smtClean="0"/>
              <a:t>my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421605"/>
          </a:xfrm>
        </p:spPr>
        <p:txBody>
          <a:bodyPr/>
          <a:lstStyle/>
          <a:p>
            <a:r>
              <a:rPr lang="sk-SK" dirty="0" smtClean="0"/>
              <a:t>∑</a:t>
            </a:r>
            <a:r>
              <a:rPr lang="en-US" dirty="0" smtClean="0"/>
              <a:t> = {0,1,[,]}</a:t>
            </a:r>
          </a:p>
          <a:p>
            <a:r>
              <a:rPr lang="en-US" dirty="0" smtClean="0"/>
              <a:t>R = {(1 </a:t>
            </a:r>
            <a:r>
              <a:rPr lang="sk-SK" dirty="0" smtClean="0"/>
              <a:t>→</a:t>
            </a:r>
            <a:r>
              <a:rPr lang="en-US" dirty="0" smtClean="0"/>
              <a:t> 11),(0 </a:t>
            </a:r>
            <a:r>
              <a:rPr lang="sk-SK" dirty="0" smtClean="0"/>
              <a:t>→</a:t>
            </a:r>
            <a:r>
              <a:rPr lang="en-US" dirty="0" smtClean="0"/>
              <a:t> 1[0]0)}</a:t>
            </a:r>
          </a:p>
          <a:p>
            <a:r>
              <a:rPr lang="en-US" dirty="0" smtClean="0"/>
              <a:t>A = 0</a:t>
            </a:r>
          </a:p>
          <a:p>
            <a:endParaRPr lang="en-US" dirty="0" smtClean="0"/>
          </a:p>
          <a:p>
            <a:r>
              <a:rPr lang="en-US" dirty="0" smtClean="0"/>
              <a:t>0 </a:t>
            </a:r>
            <a:r>
              <a:rPr lang="sk-SK" dirty="0" smtClean="0"/>
              <a:t>– kresli čiaru (skonči v liste)</a:t>
            </a:r>
          </a:p>
          <a:p>
            <a:r>
              <a:rPr lang="sk-SK" dirty="0" smtClean="0"/>
              <a:t>1 – kresli čiaru</a:t>
            </a:r>
            <a:endParaRPr lang="en-US" dirty="0" smtClean="0"/>
          </a:p>
          <a:p>
            <a:r>
              <a:rPr lang="en-US" dirty="0" smtClean="0"/>
              <a:t>[ - </a:t>
            </a:r>
            <a:r>
              <a:rPr lang="en-US" dirty="0" err="1" smtClean="0"/>
              <a:t>vlo</a:t>
            </a:r>
            <a:r>
              <a:rPr lang="sk-SK" dirty="0" smtClean="0"/>
              <a:t>ž do zásobníka a otoč o 45° vľavo</a:t>
            </a:r>
            <a:endParaRPr lang="en-US" dirty="0"/>
          </a:p>
          <a:p>
            <a:r>
              <a:rPr lang="en-US" dirty="0" smtClean="0"/>
              <a:t>] – </a:t>
            </a:r>
            <a:r>
              <a:rPr lang="sk-SK" dirty="0" smtClean="0"/>
              <a:t>vyber zo zásobníka a otoč o 45° vpravo</a:t>
            </a:r>
          </a:p>
          <a:p>
            <a:endParaRPr lang="en-US" dirty="0" smtClean="0"/>
          </a:p>
          <a:p>
            <a:endParaRPr lang="sk-SK" dirty="0"/>
          </a:p>
        </p:txBody>
      </p:sp>
      <p:sp>
        <p:nvSpPr>
          <p:cNvPr id="4" name="Obdélník 3"/>
          <p:cNvSpPr/>
          <p:nvPr/>
        </p:nvSpPr>
        <p:spPr>
          <a:xfrm>
            <a:off x="1927668" y="558219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 iterácia: </a:t>
            </a:r>
            <a:r>
              <a:rPr lang="sk-S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1[0]0</a:t>
            </a:r>
          </a:p>
          <a:p>
            <a:r>
              <a:rPr lang="sk-SK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2. iterácia: </a:t>
            </a:r>
            <a:r>
              <a:rPr lang="sk-S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sk-SK" dirty="0" smtClean="0">
                <a:solidFill>
                  <a:srgbClr val="0070C0"/>
                </a:solidFill>
              </a:rPr>
              <a:t>11</a:t>
            </a:r>
            <a:r>
              <a:rPr lang="sk-SK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sk-SK" dirty="0" smtClean="0">
                <a:solidFill>
                  <a:srgbClr val="FF0000"/>
                </a:solidFill>
              </a:rPr>
              <a:t>1[0]0</a:t>
            </a:r>
            <a:r>
              <a:rPr lang="sk-SK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r>
              <a:rPr lang="sk-SK" dirty="0" smtClean="0">
                <a:solidFill>
                  <a:srgbClr val="FF0000"/>
                </a:solidFill>
              </a:rPr>
              <a:t>1[0]0</a:t>
            </a:r>
            <a:endParaRPr lang="sk-SK" dirty="0">
              <a:solidFill>
                <a:srgbClr val="FF0000"/>
              </a:solidFill>
            </a:endParaRPr>
          </a:p>
          <a:p>
            <a:r>
              <a:rPr lang="sk-SK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3. iterácia: </a:t>
            </a:r>
            <a:r>
              <a:rPr lang="sk-S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sk-SK" dirty="0" smtClean="0">
                <a:solidFill>
                  <a:srgbClr val="0070C0"/>
                </a:solidFill>
              </a:rPr>
              <a:t>1111</a:t>
            </a:r>
            <a:r>
              <a:rPr lang="sk-SK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sk-SK" dirty="0" smtClean="0">
                <a:solidFill>
                  <a:srgbClr val="0070C0"/>
                </a:solidFill>
              </a:rPr>
              <a:t>11</a:t>
            </a:r>
            <a:r>
              <a:rPr lang="sk-SK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sk-SK" dirty="0" smtClean="0">
                <a:solidFill>
                  <a:srgbClr val="FF0000"/>
                </a:solidFill>
              </a:rPr>
              <a:t>1[0]0</a:t>
            </a:r>
            <a:r>
              <a:rPr lang="sk-SK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r>
              <a:rPr lang="sk-SK" dirty="0" smtClean="0">
                <a:solidFill>
                  <a:srgbClr val="FF0000"/>
                </a:solidFill>
              </a:rPr>
              <a:t>1[0]0</a:t>
            </a:r>
            <a:r>
              <a:rPr lang="sk-SK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r>
              <a:rPr lang="sk-SK" dirty="0" smtClean="0">
                <a:solidFill>
                  <a:srgbClr val="0070C0"/>
                </a:solidFill>
              </a:rPr>
              <a:t>11</a:t>
            </a:r>
            <a:r>
              <a:rPr lang="sk-SK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sk-SK" dirty="0" smtClean="0">
                <a:solidFill>
                  <a:srgbClr val="FF0000"/>
                </a:solidFill>
              </a:rPr>
              <a:t>1[0]0</a:t>
            </a:r>
            <a:r>
              <a:rPr lang="sk-SK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r>
              <a:rPr lang="sk-SK" dirty="0" smtClean="0">
                <a:solidFill>
                  <a:srgbClr val="FF0000"/>
                </a:solidFill>
              </a:rPr>
              <a:t>1[0]0</a:t>
            </a:r>
            <a:endParaRPr lang="sk-SK" dirty="0">
              <a:solidFill>
                <a:srgbClr val="FF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83" y="1778089"/>
            <a:ext cx="3580856" cy="357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4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L-systémy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∑</a:t>
            </a:r>
            <a:r>
              <a:rPr lang="en-US" dirty="0"/>
              <a:t> = </a:t>
            </a:r>
            <a:r>
              <a:rPr lang="en-US" dirty="0" smtClean="0"/>
              <a:t>{</a:t>
            </a:r>
            <a:r>
              <a:rPr lang="sk-SK" dirty="0" smtClean="0"/>
              <a:t>F</a:t>
            </a:r>
            <a:r>
              <a:rPr lang="en-US" dirty="0" smtClean="0"/>
              <a:t>,</a:t>
            </a:r>
            <a:r>
              <a:rPr lang="sk-SK" dirty="0" smtClean="0"/>
              <a:t>+</a:t>
            </a:r>
            <a:r>
              <a:rPr lang="en-US" dirty="0" smtClean="0"/>
              <a:t>,</a:t>
            </a:r>
            <a:r>
              <a:rPr lang="sk-SK" dirty="0" smtClean="0"/>
              <a:t>-</a:t>
            </a:r>
            <a:r>
              <a:rPr lang="en-US" dirty="0" smtClean="0"/>
              <a:t>}</a:t>
            </a:r>
            <a:endParaRPr lang="en-US" dirty="0"/>
          </a:p>
          <a:p>
            <a:r>
              <a:rPr lang="en-US" dirty="0"/>
              <a:t>R = </a:t>
            </a:r>
            <a:r>
              <a:rPr lang="en-US" dirty="0" smtClean="0"/>
              <a:t>{(</a:t>
            </a:r>
            <a:r>
              <a:rPr lang="sk-SK" dirty="0" smtClean="0"/>
              <a:t>F(x) </a:t>
            </a:r>
            <a:r>
              <a:rPr lang="sk-SK" dirty="0"/>
              <a:t>→</a:t>
            </a:r>
            <a:r>
              <a:rPr lang="sk-SK" dirty="0" smtClean="0"/>
              <a:t> F(x * p)+F(x*h)</a:t>
            </a:r>
            <a:r>
              <a:rPr lang="en-US" dirty="0" smtClean="0"/>
              <a:t>--</a:t>
            </a:r>
            <a:r>
              <a:rPr lang="sk-SK" dirty="0" smtClean="0"/>
              <a:t>F(x*h)+F(x*q)</a:t>
            </a:r>
            <a:r>
              <a:rPr lang="en-US" dirty="0" smtClean="0"/>
              <a:t>)}</a:t>
            </a:r>
            <a:endParaRPr lang="en-US" dirty="0"/>
          </a:p>
          <a:p>
            <a:r>
              <a:rPr lang="en-US" dirty="0"/>
              <a:t>A = </a:t>
            </a:r>
            <a:r>
              <a:rPr lang="sk-SK" dirty="0" smtClean="0"/>
              <a:t>F(1)</a:t>
            </a:r>
          </a:p>
          <a:p>
            <a:endParaRPr lang="sk-SK" dirty="0"/>
          </a:p>
          <a:p>
            <a:r>
              <a:rPr lang="sk-SK" dirty="0" smtClean="0"/>
              <a:t>F – kreslí čiaru</a:t>
            </a:r>
          </a:p>
          <a:p>
            <a:r>
              <a:rPr lang="sk-SK" dirty="0" smtClean="0"/>
              <a:t>+ - otoč sa vľavo</a:t>
            </a:r>
            <a:r>
              <a:rPr lang="en-US" dirty="0" smtClean="0"/>
              <a:t> o 86</a:t>
            </a:r>
            <a:r>
              <a:rPr lang="sk-SK" dirty="0" smtClean="0"/>
              <a:t>°</a:t>
            </a:r>
          </a:p>
          <a:p>
            <a:r>
              <a:rPr lang="sk-SK" dirty="0"/>
              <a:t>—</a:t>
            </a:r>
            <a:r>
              <a:rPr lang="sk-SK" dirty="0" smtClean="0"/>
              <a:t> - otoč sa vpravo</a:t>
            </a:r>
            <a:r>
              <a:rPr lang="en-US" dirty="0" smtClean="0"/>
              <a:t> o 86</a:t>
            </a:r>
            <a:r>
              <a:rPr lang="sk-SK" dirty="0" smtClean="0"/>
              <a:t>°</a:t>
            </a:r>
            <a:endParaRPr lang="en-US" dirty="0"/>
          </a:p>
          <a:p>
            <a:endParaRPr lang="sk-SK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986" y="609600"/>
            <a:ext cx="3057050" cy="30570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537" y="3299059"/>
            <a:ext cx="4831499" cy="22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8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Motivácia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Využitie generovania l-systémov v počítačových hrách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8230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Existuj</a:t>
            </a:r>
            <a:r>
              <a:rPr lang="sk-SK" dirty="0" err="1" smtClean="0"/>
              <a:t>úce</a:t>
            </a:r>
            <a:r>
              <a:rPr lang="sk-SK" dirty="0" smtClean="0"/>
              <a:t> riešenia</a:t>
            </a:r>
            <a:endParaRPr lang="sk-SK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274" y="1930400"/>
            <a:ext cx="5260788" cy="3457089"/>
          </a:xfrm>
        </p:spPr>
      </p:pic>
      <p:sp>
        <p:nvSpPr>
          <p:cNvPr id="5" name="Obdélník 4"/>
          <p:cNvSpPr/>
          <p:nvPr/>
        </p:nvSpPr>
        <p:spPr>
          <a:xfrm>
            <a:off x="2223075" y="5630695"/>
            <a:ext cx="5505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https://www.youtube.com/watch?v=c3m0UzlGFeE</a:t>
            </a:r>
          </a:p>
        </p:txBody>
      </p:sp>
    </p:spTree>
    <p:extLst>
      <p:ext uri="{BB962C8B-B14F-4D97-AF65-F5344CB8AC3E}">
        <p14:creationId xmlns:p14="http://schemas.microsoft.com/office/powerpoint/2010/main" val="156093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</a:t>
            </a:r>
            <a:r>
              <a:rPr lang="sk-SK" dirty="0" err="1" smtClean="0"/>
              <a:t>xistujúce</a:t>
            </a:r>
            <a:r>
              <a:rPr lang="sk-SK" dirty="0" smtClean="0"/>
              <a:t> riešenia</a:t>
            </a:r>
            <a:endParaRPr lang="sk-SK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71" y="1930400"/>
            <a:ext cx="6167190" cy="3474184"/>
          </a:xfrm>
        </p:spPr>
      </p:pic>
      <p:sp>
        <p:nvSpPr>
          <p:cNvPr id="4" name="Obdélník 3"/>
          <p:cNvSpPr/>
          <p:nvPr/>
        </p:nvSpPr>
        <p:spPr>
          <a:xfrm>
            <a:off x="2238569" y="5838067"/>
            <a:ext cx="5474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https://www.youtube.com/watch?v=-8L2JWGmjd4</a:t>
            </a:r>
          </a:p>
        </p:txBody>
      </p:sp>
      <p:sp>
        <p:nvSpPr>
          <p:cNvPr id="5" name="Obdélník 4"/>
          <p:cNvSpPr/>
          <p:nvPr/>
        </p:nvSpPr>
        <p:spPr>
          <a:xfrm>
            <a:off x="3781268" y="5468735"/>
            <a:ext cx="2388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Farming Simulator 15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9801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739</TotalTime>
  <Words>501</Words>
  <Application>Microsoft Office PowerPoint</Application>
  <PresentationFormat>Širokouhlá</PresentationFormat>
  <Paragraphs>60</Paragraphs>
  <Slides>15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0" baseType="lpstr">
      <vt:lpstr>Adobe Arabic</vt:lpstr>
      <vt:lpstr>Arial</vt:lpstr>
      <vt:lpstr>Trebuchet MS</vt:lpstr>
      <vt:lpstr>Wingdings 3</vt:lpstr>
      <vt:lpstr>Fazeta</vt:lpstr>
      <vt:lpstr>L-systémy v počitačovej grafike</vt:lpstr>
      <vt:lpstr>L-Systémy</vt:lpstr>
      <vt:lpstr>L-systémy</vt:lpstr>
      <vt:lpstr>L-Systémy</vt:lpstr>
      <vt:lpstr>L-systémy</vt:lpstr>
      <vt:lpstr>L-systémy</vt:lpstr>
      <vt:lpstr>Motivácia</vt:lpstr>
      <vt:lpstr>Existujúce riešenia</vt:lpstr>
      <vt:lpstr>Existujúce riešenia</vt:lpstr>
      <vt:lpstr>Ciele</vt:lpstr>
      <vt:lpstr>Postup</vt:lpstr>
      <vt:lpstr>Vylepšenie</vt:lpstr>
      <vt:lpstr>Výsledok</vt:lpstr>
      <vt:lpstr>Literatúra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L-systémy v počitačovej grafike</dc:title>
  <dc:creator>Uzivatel</dc:creator>
  <cp:lastModifiedBy>pc12</cp:lastModifiedBy>
  <cp:revision>31</cp:revision>
  <dcterms:created xsi:type="dcterms:W3CDTF">2017-04-15T19:30:05Z</dcterms:created>
  <dcterms:modified xsi:type="dcterms:W3CDTF">2017-05-09T09:41:56Z</dcterms:modified>
</cp:coreProperties>
</file>